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12564F-A648-4F22-A309-7DDBC6272013}"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2612564F-A648-4F22-A309-7DDBC6272013}" type="datetimeFigureOut">
              <a:rPr lang="en-US" smtClean="0"/>
              <a:t>5/20/2019</a:t>
            </a:fld>
            <a:endParaRPr lang="en-U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41770F4-24FD-4356-B3B1-ACC3CBD9D21A}" type="slidenum">
              <a:rPr lang="en-US" smtClean="0"/>
              <a:t>‹#›</a:t>
            </a:fld>
            <a:endParaRPr lang="en-US" dirty="0"/>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kshata1992/Coursera_Capstone/blob/master/Battle%20Of%20Neighborhood.ipyn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orldpopulationreview.com/world-cities/bangalore-population" TargetMode="External"/><Relationship Id="rId2" Type="http://schemas.openxmlformats.org/officeDocument/2006/relationships/hyperlink" Target="https://www.yr.no/place/India/Karnataka/Bangalore/statistic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ist_of_Chola_temples_in_Bangalore" TargetMode="External"/><Relationship Id="rId2" Type="http://schemas.openxmlformats.org/officeDocument/2006/relationships/hyperlink" Target="https://en.wikipedia.org/wiki/List_of_tallest_buildings_in_Bangalore" TargetMode="External"/><Relationship Id="rId1" Type="http://schemas.openxmlformats.org/officeDocument/2006/relationships/slideLayout" Target="../slideLayouts/slideLayout2.xml"/><Relationship Id="rId5" Type="http://schemas.openxmlformats.org/officeDocument/2006/relationships/hyperlink" Target="https://en.wikipedia.org/wiki/Software_Technology_Parks_of_India" TargetMode="External"/><Relationship Id="rId4" Type="http://schemas.openxmlformats.org/officeDocument/2006/relationships/hyperlink" Target="https://www.karnataka.com/profile/bangalore-main-revenue-generator-karnatak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p:spPr>
        <p:txBody>
          <a:bodyPr>
            <a:normAutofit/>
          </a:bodyPr>
          <a:lstStyle/>
          <a:p>
            <a:r>
              <a:rPr lang="en-US" sz="4800" i="1" u="sng" dirty="0" smtClean="0">
                <a:solidFill>
                  <a:schemeClr val="tx2">
                    <a:lumMod val="50000"/>
                  </a:schemeClr>
                </a:solidFill>
                <a:latin typeface="Imprint MT Shadow" pitchFamily="82" charset="0"/>
              </a:rPr>
              <a:t>Coursera-Capstone Project</a:t>
            </a:r>
            <a:endParaRPr lang="en-US" sz="4800" i="1" u="sng" dirty="0">
              <a:solidFill>
                <a:schemeClr val="tx2">
                  <a:lumMod val="50000"/>
                </a:schemeClr>
              </a:solidFill>
              <a:latin typeface="Imprint MT Shadow" pitchFamily="82" charset="0"/>
            </a:endParaRPr>
          </a:p>
        </p:txBody>
      </p:sp>
      <p:sp>
        <p:nvSpPr>
          <p:cNvPr id="3" name="Subtitle 2"/>
          <p:cNvSpPr>
            <a:spLocks noGrp="1"/>
          </p:cNvSpPr>
          <p:nvPr>
            <p:ph type="subTitle" idx="1"/>
          </p:nvPr>
        </p:nvSpPr>
        <p:spPr>
          <a:xfrm>
            <a:off x="1447800" y="2819400"/>
            <a:ext cx="6400800" cy="3200400"/>
          </a:xfrm>
        </p:spPr>
        <p:txBody>
          <a:bodyPr>
            <a:normAutofit/>
          </a:bodyPr>
          <a:lstStyle/>
          <a:p>
            <a:r>
              <a:rPr lang="en-US" sz="3200" dirty="0" smtClean="0">
                <a:solidFill>
                  <a:schemeClr val="accent2">
                    <a:lumMod val="50000"/>
                  </a:schemeClr>
                </a:solidFill>
                <a:latin typeface="Algerian" pitchFamily="82" charset="0"/>
              </a:rPr>
              <a:t>Battle Of Neighborhoods</a:t>
            </a:r>
          </a:p>
          <a:p>
            <a:pPr algn="l"/>
            <a:r>
              <a:rPr lang="en-US" sz="3200" dirty="0" smtClean="0">
                <a:solidFill>
                  <a:schemeClr val="accent2">
                    <a:lumMod val="50000"/>
                  </a:schemeClr>
                </a:solidFill>
                <a:latin typeface="Algerian" pitchFamily="82" charset="0"/>
              </a:rPr>
              <a:t>    </a:t>
            </a:r>
            <a:r>
              <a:rPr lang="en-US" dirty="0" smtClean="0">
                <a:solidFill>
                  <a:schemeClr val="accent2">
                    <a:lumMod val="50000"/>
                  </a:schemeClr>
                </a:solidFill>
                <a:latin typeface="Times New Roman" pitchFamily="18" charset="0"/>
                <a:cs typeface="Times New Roman" pitchFamily="18" charset="0"/>
              </a:rPr>
              <a:t>Akshata </a:t>
            </a:r>
            <a:r>
              <a:rPr lang="en-US" dirty="0">
                <a:solidFill>
                  <a:schemeClr val="accent2">
                    <a:lumMod val="50000"/>
                  </a:schemeClr>
                </a:solidFill>
                <a:latin typeface="Times New Roman" pitchFamily="18" charset="0"/>
                <a:cs typeface="Times New Roman" pitchFamily="18" charset="0"/>
              </a:rPr>
              <a:t>Patil</a:t>
            </a:r>
          </a:p>
          <a:p>
            <a:pPr algn="l"/>
            <a:endParaRPr lang="en-US" sz="3200" dirty="0" smtClean="0">
              <a:solidFill>
                <a:schemeClr val="accent2">
                  <a:lumMod val="50000"/>
                </a:schemeClr>
              </a:solidFill>
              <a:latin typeface="Algerian" pitchFamily="82" charset="0"/>
            </a:endParaRPr>
          </a:p>
          <a:p>
            <a:pPr algn="l"/>
            <a:endParaRPr lang="en-US" dirty="0" smtClean="0">
              <a:solidFill>
                <a:schemeClr val="accent2">
                  <a:lumMod val="50000"/>
                </a:schemeClr>
              </a:solidFill>
              <a:latin typeface="Times New Roman" pitchFamily="18" charset="0"/>
              <a:cs typeface="Times New Roman" pitchFamily="18" charset="0"/>
            </a:endParaRPr>
          </a:p>
          <a:p>
            <a:pPr algn="l"/>
            <a:endParaRPr lang="en-US" dirty="0">
              <a:solidFill>
                <a:schemeClr val="accent2">
                  <a:lumMod val="50000"/>
                </a:schemeClr>
              </a:solidFill>
              <a:latin typeface="Times New Roman" pitchFamily="18" charset="0"/>
              <a:cs typeface="Times New Roman" pitchFamily="18" charset="0"/>
            </a:endParaRPr>
          </a:p>
          <a:p>
            <a:pPr algn="l"/>
            <a:endParaRPr lang="en-US" sz="3200" dirty="0" smtClean="0">
              <a:solidFill>
                <a:schemeClr val="accent2">
                  <a:lumMod val="50000"/>
                </a:schemeClr>
              </a:solidFill>
              <a:latin typeface="Algerian" pitchFamily="82" charset="0"/>
            </a:endParaRPr>
          </a:p>
        </p:txBody>
      </p:sp>
      <p:cxnSp>
        <p:nvCxnSpPr>
          <p:cNvPr id="5" name="Straight Connector 4"/>
          <p:cNvCxnSpPr/>
          <p:nvPr/>
        </p:nvCxnSpPr>
        <p:spPr>
          <a:xfrm>
            <a:off x="2019300" y="3505200"/>
            <a:ext cx="7239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009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457200"/>
            <a:ext cx="8610599" cy="6172200"/>
          </a:xfrm>
        </p:spPr>
        <p:txBody>
          <a:bodyPr>
            <a:normAutofit/>
          </a:bodyPr>
          <a:lstStyle/>
          <a:p>
            <a:r>
              <a:rPr lang="en-US" sz="1500" dirty="0"/>
              <a:t>Bangalore is the third-largest city in India and was once called “The Garden City” because of its many green spaces. Home to more than 12 million people it attracts of 1.5 million tourists a </a:t>
            </a:r>
            <a:r>
              <a:rPr lang="en-US" sz="1500" dirty="0" err="1"/>
              <a:t>year.The</a:t>
            </a:r>
            <a:r>
              <a:rPr lang="en-US" sz="1500" dirty="0"/>
              <a:t> city is filled with lush green parks, offering a respite from the stifling Indian heat. Bangalore developed a reputation as being a progressive, well-designed and green city. As you visit Bangalore, you will notice the surrounding greenery, roads lined with trees and hedges, and public parks abundant with </a:t>
            </a:r>
            <a:r>
              <a:rPr lang="en-US" sz="1500" dirty="0" err="1"/>
              <a:t>gardens.There</a:t>
            </a:r>
            <a:r>
              <a:rPr lang="en-US" sz="1500" dirty="0"/>
              <a:t> are many parks where you can enjoy the Garden City’s greenery, such as </a:t>
            </a:r>
            <a:r>
              <a:rPr lang="en-US" sz="1500" dirty="0" err="1"/>
              <a:t>Lalbagh</a:t>
            </a:r>
            <a:r>
              <a:rPr lang="en-US" sz="1500" dirty="0"/>
              <a:t> Botanical Garden, </a:t>
            </a:r>
            <a:r>
              <a:rPr lang="en-US" sz="1500" dirty="0" err="1"/>
              <a:t>Cubbon</a:t>
            </a:r>
            <a:r>
              <a:rPr lang="en-US" sz="1500" dirty="0"/>
              <a:t> Park, </a:t>
            </a:r>
            <a:r>
              <a:rPr lang="en-US" sz="1500" dirty="0" err="1"/>
              <a:t>Kariappa</a:t>
            </a:r>
            <a:r>
              <a:rPr lang="en-US" sz="1500" dirty="0"/>
              <a:t> Memorial Park and more. The parks are common places for locals to relax as well as tourists. In the early morning hours before the sun gets too hot, many people jog and exercise along the trails. The parks are well-maintained and while many of them are free, some charge a small entry fee</a:t>
            </a:r>
            <a:r>
              <a:rPr lang="en-US" sz="1500" dirty="0" smtClean="0"/>
              <a:t>. Below is geographical details of different parks,</a:t>
            </a:r>
          </a:p>
          <a:p>
            <a:pPr marL="0" indent="0">
              <a:buNone/>
            </a:pPr>
            <a:endParaRPr lang="en-US" sz="1600" dirty="0"/>
          </a:p>
          <a:p>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32" y="2819400"/>
            <a:ext cx="3582337" cy="381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33254"/>
            <a:ext cx="3648125" cy="3596009"/>
          </a:xfrm>
          <a:prstGeom prst="rect">
            <a:avLst/>
          </a:prstGeom>
        </p:spPr>
      </p:pic>
    </p:spTree>
    <p:extLst>
      <p:ext uri="{BB962C8B-B14F-4D97-AF65-F5344CB8AC3E}">
        <p14:creationId xmlns:p14="http://schemas.microsoft.com/office/powerpoint/2010/main" val="2289524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81000"/>
            <a:ext cx="8390394" cy="6106456"/>
          </a:xfrm>
        </p:spPr>
      </p:pic>
    </p:spTree>
    <p:extLst>
      <p:ext uri="{BB962C8B-B14F-4D97-AF65-F5344CB8AC3E}">
        <p14:creationId xmlns:p14="http://schemas.microsoft.com/office/powerpoint/2010/main" val="133500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81000"/>
            <a:ext cx="8534399" cy="6172200"/>
          </a:xfrm>
        </p:spPr>
        <p:txBody>
          <a:bodyPr/>
          <a:lstStyle/>
          <a:p>
            <a:r>
              <a:rPr lang="en-US" dirty="0" smtClean="0"/>
              <a:t>Bars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4400"/>
            <a:ext cx="4447094" cy="4495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914400"/>
            <a:ext cx="3614228" cy="4419600"/>
          </a:xfrm>
          <a:prstGeom prst="rect">
            <a:avLst/>
          </a:prstGeom>
        </p:spPr>
      </p:pic>
    </p:spTree>
    <p:extLst>
      <p:ext uri="{BB962C8B-B14F-4D97-AF65-F5344CB8AC3E}">
        <p14:creationId xmlns:p14="http://schemas.microsoft.com/office/powerpoint/2010/main" val="3672218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04800"/>
            <a:ext cx="8610599" cy="6248400"/>
          </a:xfrm>
        </p:spPr>
        <p:txBody>
          <a:bodyPr/>
          <a:lstStyle/>
          <a:p>
            <a:r>
              <a:rPr lang="en-US" dirty="0" smtClean="0"/>
              <a:t>Geographical coordinates of bars in </a:t>
            </a:r>
            <a:r>
              <a:rPr lang="en-US" dirty="0"/>
              <a:t>B</a:t>
            </a:r>
            <a:r>
              <a:rPr lang="en-US" dirty="0" smtClean="0"/>
              <a:t>angalore,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60" y="990600"/>
            <a:ext cx="8221239" cy="5334000"/>
          </a:xfrm>
          <a:prstGeom prst="rect">
            <a:avLst/>
          </a:prstGeom>
        </p:spPr>
      </p:pic>
    </p:spTree>
    <p:extLst>
      <p:ext uri="{BB962C8B-B14F-4D97-AF65-F5344CB8AC3E}">
        <p14:creationId xmlns:p14="http://schemas.microsoft.com/office/powerpoint/2010/main" val="284741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81000"/>
            <a:ext cx="8534399" cy="6248400"/>
          </a:xfrm>
        </p:spPr>
        <p:txBody>
          <a:bodyPr>
            <a:normAutofit/>
          </a:bodyPr>
          <a:lstStyle/>
          <a:p>
            <a:r>
              <a:rPr lang="en-US" sz="1800" dirty="0" smtClean="0"/>
              <a:t>Bangalore has all kinds  of cousines when comes to food. Here are some of the restaurant list and geographical coordinates. </a:t>
            </a:r>
          </a:p>
          <a:p>
            <a:endParaRPr lang="en-US" sz="1800" dirty="0"/>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143000"/>
            <a:ext cx="8534401" cy="2514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710570"/>
            <a:ext cx="8368146" cy="2918830"/>
          </a:xfrm>
          <a:prstGeom prst="rect">
            <a:avLst/>
          </a:prstGeom>
        </p:spPr>
      </p:pic>
    </p:spTree>
    <p:extLst>
      <p:ext uri="{BB962C8B-B14F-4D97-AF65-F5344CB8AC3E}">
        <p14:creationId xmlns:p14="http://schemas.microsoft.com/office/powerpoint/2010/main" val="1781786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269" y="304800"/>
            <a:ext cx="7276331" cy="32245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3733800"/>
            <a:ext cx="7162800" cy="2971800"/>
          </a:xfrm>
          <a:prstGeom prst="rect">
            <a:avLst/>
          </a:prstGeom>
        </p:spPr>
      </p:pic>
    </p:spTree>
    <p:extLst>
      <p:ext uri="{BB962C8B-B14F-4D97-AF65-F5344CB8AC3E}">
        <p14:creationId xmlns:p14="http://schemas.microsoft.com/office/powerpoint/2010/main" val="3620251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04800"/>
            <a:ext cx="8534399" cy="6324600"/>
          </a:xfrm>
        </p:spPr>
        <p:txBody>
          <a:bodyPr>
            <a:normAutofit/>
          </a:bodyPr>
          <a:lstStyle/>
          <a:p>
            <a:r>
              <a:rPr lang="en-US" sz="1400" dirty="0"/>
              <a:t>Bengaluru is famous for its swanky malls, but thriving street markets in Bangalore ensure that there are many options for shopping in Bangalore on a budget. From bustling Commercial Street to the famous stretches of MG Road and Brigade Road, these shopping destinations in Bangalore offer good bargains and easy-on-wallet deals. Packed with stalls stocking a variety of accessories, shoes, apparels, books and antiques, these street markets are perfect for indulging in some affordable retail therapy. Street shopping in Bangalore is a real joy as there is a lot of variety available and you can get a good deal if you are well adept in the art and science of bargaining. The name of MG Road rings a bell at the very moment someone mentions Bangalore and its shopping scope. A famous road stretch that runs for several </a:t>
            </a:r>
            <a:r>
              <a:rPr lang="en-US" sz="1400" dirty="0" err="1"/>
              <a:t>kilometres</a:t>
            </a:r>
            <a:r>
              <a:rPr lang="en-US" sz="1400" dirty="0"/>
              <a:t> through the city, MG Road is a tourist destination in itself in Bangalore. Shopping hubs such as </a:t>
            </a:r>
            <a:r>
              <a:rPr lang="en-US" sz="1400" dirty="0" err="1"/>
              <a:t>Shrungar</a:t>
            </a:r>
            <a:r>
              <a:rPr lang="en-US" sz="1400" dirty="0"/>
              <a:t> Shopping Complex, Bombay </a:t>
            </a:r>
            <a:r>
              <a:rPr lang="en-US" sz="1400" dirty="0" err="1"/>
              <a:t>Swadeshi</a:t>
            </a:r>
            <a:r>
              <a:rPr lang="en-US" sz="1400" dirty="0"/>
              <a:t>, Spencer's super market and Barton Court are located along MG Road. </a:t>
            </a:r>
            <a:r>
              <a:rPr lang="en-US" sz="1400" dirty="0" smtClean="0"/>
              <a:t>Bengaluru </a:t>
            </a:r>
            <a:r>
              <a:rPr lang="en-US" sz="1400" dirty="0"/>
              <a:t>had a magnificent mix of the past and present which is well presented through its captivating museums</a:t>
            </a:r>
            <a:r>
              <a:rPr lang="en-US" sz="1400" dirty="0" smtClean="0"/>
              <a:t>.</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8885"/>
            <a:ext cx="8382000" cy="3137115"/>
          </a:xfrm>
          <a:prstGeom prst="rect">
            <a:avLst/>
          </a:prstGeom>
        </p:spPr>
      </p:pic>
    </p:spTree>
    <p:extLst>
      <p:ext uri="{BB962C8B-B14F-4D97-AF65-F5344CB8AC3E}">
        <p14:creationId xmlns:p14="http://schemas.microsoft.com/office/powerpoint/2010/main" val="1161023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457200"/>
            <a:ext cx="8839200" cy="3657600"/>
          </a:xfrm>
        </p:spPr>
      </p:pic>
    </p:spTree>
    <p:extLst>
      <p:ext uri="{BB962C8B-B14F-4D97-AF65-F5344CB8AC3E}">
        <p14:creationId xmlns:p14="http://schemas.microsoft.com/office/powerpoint/2010/main" val="3222527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14400"/>
            <a:ext cx="8534399" cy="5410200"/>
          </a:xfrm>
        </p:spPr>
        <p:txBody>
          <a:bodyPr/>
          <a:lstStyle/>
          <a:p>
            <a:r>
              <a:rPr lang="en-US" sz="1600" dirty="0"/>
              <a:t>Bengaluru is called "Silicon Valley of </a:t>
            </a:r>
            <a:r>
              <a:rPr lang="en-US" sz="1600" dirty="0" err="1"/>
              <a:t>India".The</a:t>
            </a:r>
            <a:r>
              <a:rPr lang="en-US" sz="1600" dirty="0"/>
              <a:t> Economy of Bangalore is an important part of the economy of India as a whole and contributes over 87% to the Economy of the State of Karnataka, accounting for 98% of the Software Exports of the </a:t>
            </a:r>
            <a:r>
              <a:rPr lang="en-US" sz="1600" dirty="0" err="1"/>
              <a:t>State.The</a:t>
            </a:r>
            <a:r>
              <a:rPr lang="en-US" sz="1600" dirty="0"/>
              <a:t> establishment and success of high technology firms in Bangalore has led to the growth of Information Technology (IT) in India. </a:t>
            </a:r>
            <a:r>
              <a:rPr lang="en-US" sz="1600" b="1" i="1" dirty="0"/>
              <a:t>Below are famous IT tech parks in Bengaluru explored using Foursquare </a:t>
            </a:r>
            <a:r>
              <a:rPr lang="en-US" sz="1600" b="1" i="1" dirty="0" smtClean="0"/>
              <a:t>API</a:t>
            </a:r>
          </a:p>
          <a:p>
            <a:endParaRPr lang="en-US" sz="1600" b="1" i="1" dirty="0"/>
          </a:p>
          <a:p>
            <a:endParaRPr lang="en-US" sz="1600" b="1" i="1" dirty="0"/>
          </a:p>
          <a:p>
            <a:endParaRPr lang="en-US" dirty="0"/>
          </a:p>
        </p:txBody>
      </p:sp>
      <p:sp>
        <p:nvSpPr>
          <p:cNvPr id="3" name="Title 2"/>
          <p:cNvSpPr>
            <a:spLocks noGrp="1"/>
          </p:cNvSpPr>
          <p:nvPr>
            <p:ph type="title"/>
          </p:nvPr>
        </p:nvSpPr>
        <p:spPr>
          <a:xfrm>
            <a:off x="457200" y="338328"/>
            <a:ext cx="8229600" cy="576072"/>
          </a:xfrm>
        </p:spPr>
        <p:txBody>
          <a:bodyPr>
            <a:normAutofit/>
          </a:bodyPr>
          <a:lstStyle/>
          <a:p>
            <a:pPr algn="l"/>
            <a:r>
              <a:rPr lang="en-US" sz="2400" dirty="0" smtClean="0"/>
              <a:t>Economy:</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92" y="2543030"/>
            <a:ext cx="5937307" cy="3857770"/>
          </a:xfrm>
          <a:prstGeom prst="rect">
            <a:avLst/>
          </a:prstGeom>
        </p:spPr>
      </p:pic>
    </p:spTree>
    <p:extLst>
      <p:ext uri="{BB962C8B-B14F-4D97-AF65-F5344CB8AC3E}">
        <p14:creationId xmlns:p14="http://schemas.microsoft.com/office/powerpoint/2010/main" val="3086181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685800"/>
            <a:ext cx="8610599" cy="5715000"/>
          </a:xfrm>
        </p:spPr>
        <p:txBody>
          <a:bodyPr>
            <a:normAutofit/>
          </a:bodyPr>
          <a:lstStyle/>
          <a:p>
            <a:pPr marL="0" indent="0" algn="just">
              <a:buNone/>
            </a:pPr>
            <a:r>
              <a:rPr lang="en-US" sz="1400" dirty="0" smtClean="0"/>
              <a:t>                                According </a:t>
            </a:r>
            <a:r>
              <a:rPr lang="en-US" sz="1400" dirty="0"/>
              <a:t>to a global survey</a:t>
            </a:r>
            <a:r>
              <a:rPr lang="en-US" sz="1400" dirty="0" smtClean="0"/>
              <a:t>, Technology </a:t>
            </a:r>
            <a:r>
              <a:rPr lang="en-US" sz="1400" dirty="0"/>
              <a:t>hub Bangalore has been ranked the best Indian city to live in</a:t>
            </a:r>
            <a:r>
              <a:rPr lang="en-US" sz="1400" dirty="0" smtClean="0"/>
              <a:t>. Bangalore </a:t>
            </a:r>
            <a:r>
              <a:rPr lang="en-US" sz="1400" dirty="0"/>
              <a:t>beat Delhi, Mumbai, Chennai and Calcutta to emerge as the leading city for its quality of life. Five Indian cities make the list, which Bangalore leads for quality of living and personal safety standards, a measure of stability and crime levels</a:t>
            </a:r>
            <a:r>
              <a:rPr lang="en-US" sz="1400" dirty="0" smtClean="0"/>
              <a:t>. Bangalore </a:t>
            </a:r>
            <a:r>
              <a:rPr lang="en-US" sz="1400" dirty="0"/>
              <a:t>is followed by the capital, Delhi (global rank: 143), Mumbai (144), Chennai (150) and Calcutta (151).Bangalore is home to nearly 8.5 million </a:t>
            </a:r>
            <a:r>
              <a:rPr lang="en-US" sz="1400" dirty="0" smtClean="0"/>
              <a:t>people. It </a:t>
            </a:r>
            <a:r>
              <a:rPr lang="en-US" sz="1400" dirty="0"/>
              <a:t>has more than 1,500 multinational software companies, is an information technology hub and is often referred to as the Silicon Valley of India. Most of the people fall in love with the city just because of its climate.it is one of the main reasons behind people migrating from other states to the city. The weather of Bangalore has always been a key attraction for the people. The morning is bright and sunny and the nights are cooler offering you a pleasant stay. Bangalore blends together the elements of traditional and modern lifestyle and value at the same time. There are places like MG road, Brigade Road, and Commercial Street, where the youth can go and enjoy shopping and socializing. </a:t>
            </a:r>
            <a:r>
              <a:rPr lang="en-US" sz="1400" dirty="0"/>
              <a:t>Below is the graphical representation of population of city from 1950 to projected value till 2035(projected) which is increasing yearly indicating that the city attracts people on factors explored in the project to choose </a:t>
            </a:r>
            <a:r>
              <a:rPr lang="en-US" sz="1400" b="1" i="1" dirty="0"/>
              <a:t>Bengaluru as the best place to live</a:t>
            </a:r>
            <a:r>
              <a:rPr lang="en-US" sz="1400" b="1" i="1" dirty="0" smtClean="0"/>
              <a:t>.</a:t>
            </a:r>
          </a:p>
          <a:p>
            <a:pPr marL="0" indent="0" algn="just">
              <a:buNone/>
            </a:pPr>
            <a:endParaRPr lang="en-US" sz="1400" dirty="0"/>
          </a:p>
          <a:p>
            <a:pPr marL="0" indent="0">
              <a:buNone/>
            </a:pPr>
            <a:endParaRPr lang="en-US" dirty="0"/>
          </a:p>
        </p:txBody>
      </p:sp>
      <p:sp>
        <p:nvSpPr>
          <p:cNvPr id="3" name="Title 2"/>
          <p:cNvSpPr>
            <a:spLocks noGrp="1"/>
          </p:cNvSpPr>
          <p:nvPr>
            <p:ph type="title"/>
          </p:nvPr>
        </p:nvSpPr>
        <p:spPr>
          <a:xfrm>
            <a:off x="457200" y="338328"/>
            <a:ext cx="8229600" cy="347472"/>
          </a:xfrm>
        </p:spPr>
        <p:txBody>
          <a:bodyPr>
            <a:normAutofit fontScale="90000"/>
          </a:bodyPr>
          <a:lstStyle/>
          <a:p>
            <a:pPr algn="l"/>
            <a:r>
              <a:rPr lang="en-US" sz="2000" dirty="0" smtClean="0"/>
              <a:t>Conclusion:</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33800"/>
            <a:ext cx="1550977" cy="30026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733801"/>
            <a:ext cx="5943600" cy="3002628"/>
          </a:xfrm>
          <a:prstGeom prst="rect">
            <a:avLst/>
          </a:prstGeom>
        </p:spPr>
      </p:pic>
    </p:spTree>
    <p:extLst>
      <p:ext uri="{BB962C8B-B14F-4D97-AF65-F5344CB8AC3E}">
        <p14:creationId xmlns:p14="http://schemas.microsoft.com/office/powerpoint/2010/main" val="2718491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2854803"/>
              </p:ext>
            </p:extLst>
          </p:nvPr>
        </p:nvGraphicFramePr>
        <p:xfrm>
          <a:off x="533400" y="1600200"/>
          <a:ext cx="8229600" cy="3165990"/>
        </p:xfrm>
        <a:graphic>
          <a:graphicData uri="http://schemas.openxmlformats.org/drawingml/2006/table">
            <a:tbl>
              <a:tblPr firstRow="1" bandRow="1">
                <a:tableStyleId>{21E4AEA4-8DFA-4A89-87EB-49C32662AFE0}</a:tableStyleId>
              </a:tblPr>
              <a:tblGrid>
                <a:gridCol w="1415845"/>
                <a:gridCol w="5909189"/>
                <a:gridCol w="904566"/>
              </a:tblGrid>
              <a:tr h="505182">
                <a:tc>
                  <a:txBody>
                    <a:bodyPr/>
                    <a:lstStyle/>
                    <a:p>
                      <a:pPr algn="ctr"/>
                      <a:r>
                        <a:rPr lang="en-US" dirty="0" err="1" smtClean="0"/>
                        <a:t>SI.No</a:t>
                      </a:r>
                      <a:r>
                        <a:rPr lang="en-US" dirty="0" smtClean="0"/>
                        <a:t>.</a:t>
                      </a:r>
                      <a:endParaRPr lang="en-US" dirty="0"/>
                    </a:p>
                  </a:txBody>
                  <a:tcPr/>
                </a:tc>
                <a:tc>
                  <a:txBody>
                    <a:bodyPr/>
                    <a:lstStyle/>
                    <a:p>
                      <a:pPr algn="ctr"/>
                      <a:r>
                        <a:rPr lang="en-US" dirty="0" smtClean="0"/>
                        <a:t>Content</a:t>
                      </a:r>
                      <a:endParaRPr lang="en-US" dirty="0"/>
                    </a:p>
                  </a:txBody>
                  <a:tcPr/>
                </a:tc>
                <a:tc>
                  <a:txBody>
                    <a:bodyPr/>
                    <a:lstStyle/>
                    <a:p>
                      <a:pPr algn="ctr"/>
                      <a:r>
                        <a:rPr lang="en-US" dirty="0" smtClean="0"/>
                        <a:t>Slide No.</a:t>
                      </a:r>
                      <a:endParaRPr lang="en-US" dirty="0"/>
                    </a:p>
                  </a:txBody>
                  <a:tcPr/>
                </a:tc>
              </a:tr>
              <a:tr h="505182">
                <a:tc>
                  <a:txBody>
                    <a:bodyPr/>
                    <a:lstStyle/>
                    <a:p>
                      <a:r>
                        <a:rPr lang="en-US" dirty="0" smtClean="0"/>
                        <a:t>1</a:t>
                      </a:r>
                      <a:endParaRPr lang="en-US" dirty="0"/>
                    </a:p>
                  </a:txBody>
                  <a:tcPr/>
                </a:tc>
                <a:tc>
                  <a:txBody>
                    <a:bodyPr/>
                    <a:lstStyle/>
                    <a:p>
                      <a:r>
                        <a:rPr lang="en-US" dirty="0" smtClean="0"/>
                        <a:t>Introduction</a:t>
                      </a:r>
                      <a:endParaRPr lang="en-US" dirty="0"/>
                    </a:p>
                  </a:txBody>
                  <a:tcPr/>
                </a:tc>
                <a:tc>
                  <a:txBody>
                    <a:bodyPr/>
                    <a:lstStyle/>
                    <a:p>
                      <a:r>
                        <a:rPr lang="en-US" dirty="0" smtClean="0"/>
                        <a:t>3</a:t>
                      </a:r>
                      <a:endParaRPr lang="en-US" dirty="0"/>
                    </a:p>
                  </a:txBody>
                  <a:tcPr/>
                </a:tc>
              </a:tr>
              <a:tr h="505182">
                <a:tc>
                  <a:txBody>
                    <a:bodyPr/>
                    <a:lstStyle/>
                    <a:p>
                      <a:r>
                        <a:rPr lang="en-US" dirty="0" smtClean="0"/>
                        <a:t>2</a:t>
                      </a:r>
                      <a:endParaRPr lang="en-US" dirty="0"/>
                    </a:p>
                  </a:txBody>
                  <a:tcPr/>
                </a:tc>
                <a:tc>
                  <a:txBody>
                    <a:bodyPr/>
                    <a:lstStyle/>
                    <a:p>
                      <a:r>
                        <a:rPr lang="en-US" dirty="0" smtClean="0"/>
                        <a:t>Introduction of Project</a:t>
                      </a:r>
                      <a:endParaRPr lang="en-US" dirty="0"/>
                    </a:p>
                  </a:txBody>
                  <a:tcPr/>
                </a:tc>
                <a:tc>
                  <a:txBody>
                    <a:bodyPr/>
                    <a:lstStyle/>
                    <a:p>
                      <a:r>
                        <a:rPr lang="en-US" dirty="0" smtClean="0"/>
                        <a:t>4</a:t>
                      </a:r>
                      <a:endParaRPr lang="en-US" dirty="0"/>
                    </a:p>
                  </a:txBody>
                  <a:tcPr/>
                </a:tc>
              </a:tr>
              <a:tr h="505182">
                <a:tc>
                  <a:txBody>
                    <a:bodyPr/>
                    <a:lstStyle/>
                    <a:p>
                      <a:r>
                        <a:rPr lang="en-US" dirty="0" smtClean="0"/>
                        <a:t>3</a:t>
                      </a:r>
                      <a:endParaRPr lang="en-US" dirty="0"/>
                    </a:p>
                  </a:txBody>
                  <a:tcPr/>
                </a:tc>
                <a:tc>
                  <a:txBody>
                    <a:bodyPr/>
                    <a:lstStyle/>
                    <a:p>
                      <a:r>
                        <a:rPr lang="en-US" dirty="0" smtClean="0"/>
                        <a:t>Data Requirements</a:t>
                      </a:r>
                      <a:r>
                        <a:rPr lang="en-US" baseline="0" dirty="0" smtClean="0"/>
                        <a:t> and Collection</a:t>
                      </a:r>
                      <a:endParaRPr lang="en-US" dirty="0"/>
                    </a:p>
                  </a:txBody>
                  <a:tcPr/>
                </a:tc>
                <a:tc>
                  <a:txBody>
                    <a:bodyPr/>
                    <a:lstStyle/>
                    <a:p>
                      <a:r>
                        <a:rPr lang="en-US" dirty="0" smtClean="0"/>
                        <a:t>5-6</a:t>
                      </a:r>
                      <a:endParaRPr lang="en-US" dirty="0"/>
                    </a:p>
                  </a:txBody>
                  <a:tcPr/>
                </a:tc>
              </a:tr>
              <a:tr h="505182">
                <a:tc>
                  <a:txBody>
                    <a:bodyPr/>
                    <a:lstStyle/>
                    <a:p>
                      <a:r>
                        <a:rPr lang="en-US" dirty="0" smtClean="0"/>
                        <a:t>4</a:t>
                      </a:r>
                      <a:endParaRPr lang="en-US" dirty="0"/>
                    </a:p>
                  </a:txBody>
                  <a:tcPr/>
                </a:tc>
                <a:tc>
                  <a:txBody>
                    <a:bodyPr/>
                    <a:lstStyle/>
                    <a:p>
                      <a:pPr algn="l"/>
                      <a:r>
                        <a:rPr lang="en-US" dirty="0" smtClean="0"/>
                        <a:t>Data Analysis</a:t>
                      </a:r>
                      <a:endParaRPr lang="en-US" dirty="0"/>
                    </a:p>
                  </a:txBody>
                  <a:tcPr/>
                </a:tc>
                <a:tc>
                  <a:txBody>
                    <a:bodyPr/>
                    <a:lstStyle/>
                    <a:p>
                      <a:r>
                        <a:rPr lang="en-US" dirty="0" smtClean="0"/>
                        <a:t>6-18</a:t>
                      </a:r>
                      <a:endParaRPr lang="en-US" dirty="0"/>
                    </a:p>
                  </a:txBody>
                  <a:tcPr/>
                </a:tc>
              </a:tr>
              <a:tr h="505182">
                <a:tc>
                  <a:txBody>
                    <a:bodyPr/>
                    <a:lstStyle/>
                    <a:p>
                      <a:r>
                        <a:rPr lang="en-US" dirty="0" smtClean="0"/>
                        <a:t>5</a:t>
                      </a:r>
                      <a:endParaRPr lang="en-US" dirty="0"/>
                    </a:p>
                  </a:txBody>
                  <a:tcPr/>
                </a:tc>
                <a:tc>
                  <a:txBody>
                    <a:bodyPr/>
                    <a:lstStyle/>
                    <a:p>
                      <a:r>
                        <a:rPr lang="en-US" dirty="0" smtClean="0"/>
                        <a:t>Conclusion</a:t>
                      </a:r>
                      <a:endParaRPr lang="en-US" dirty="0"/>
                    </a:p>
                  </a:txBody>
                  <a:tcPr/>
                </a:tc>
                <a:tc>
                  <a:txBody>
                    <a:bodyPr/>
                    <a:lstStyle/>
                    <a:p>
                      <a:r>
                        <a:rPr lang="en-US" dirty="0" smtClean="0"/>
                        <a:t>19</a:t>
                      </a:r>
                      <a:endParaRPr lang="en-US" dirty="0"/>
                    </a:p>
                  </a:txBody>
                  <a:tcPr/>
                </a:tc>
              </a:tr>
            </a:tbl>
          </a:graphicData>
        </a:graphic>
      </p:graphicFrame>
      <p:sp>
        <p:nvSpPr>
          <p:cNvPr id="3" name="Title 2"/>
          <p:cNvSpPr>
            <a:spLocks noGrp="1"/>
          </p:cNvSpPr>
          <p:nvPr>
            <p:ph type="title"/>
          </p:nvPr>
        </p:nvSpPr>
        <p:spPr/>
        <p:txBody>
          <a:bodyPr/>
          <a:lstStyle/>
          <a:p>
            <a:r>
              <a:rPr lang="en-US" dirty="0" smtClean="0"/>
              <a:t>Table Of Contents</a:t>
            </a:r>
            <a:endParaRPr lang="en-US" dirty="0"/>
          </a:p>
        </p:txBody>
      </p:sp>
      <p:sp>
        <p:nvSpPr>
          <p:cNvPr id="5" name="TextBox 4"/>
          <p:cNvSpPr txBox="1"/>
          <p:nvPr/>
        </p:nvSpPr>
        <p:spPr>
          <a:xfrm>
            <a:off x="533400" y="5029200"/>
            <a:ext cx="8153400" cy="2031325"/>
          </a:xfrm>
          <a:prstGeom prst="rect">
            <a:avLst/>
          </a:prstGeom>
          <a:noFill/>
        </p:spPr>
        <p:txBody>
          <a:bodyPr wrap="square" rtlCol="0">
            <a:spAutoFit/>
          </a:bodyPr>
          <a:lstStyle/>
          <a:p>
            <a:r>
              <a:rPr lang="en-US" b="1" dirty="0" smtClean="0"/>
              <a:t>Project Reference: </a:t>
            </a:r>
          </a:p>
          <a:p>
            <a:r>
              <a:rPr lang="en-US" dirty="0" err="1" smtClean="0"/>
              <a:t>Git</a:t>
            </a:r>
            <a:r>
              <a:rPr lang="en-US" dirty="0" smtClean="0"/>
              <a:t> Hub Link:</a:t>
            </a:r>
          </a:p>
          <a:p>
            <a:endParaRPr lang="en-US" dirty="0" smtClean="0"/>
          </a:p>
          <a:p>
            <a:r>
              <a:rPr lang="en-US" dirty="0" smtClean="0">
                <a:hlinkClick r:id="rId2"/>
              </a:rPr>
              <a:t>https://github.com/Akshata1992/Coursera_Capstone/blob/master/Battle%20Of%20Neighborhood.ipynb</a:t>
            </a:r>
            <a:endParaRPr lang="en-US" dirty="0"/>
          </a:p>
          <a:p>
            <a:endParaRPr lang="en-US" dirty="0"/>
          </a:p>
          <a:p>
            <a:endParaRPr lang="en-US" dirty="0"/>
          </a:p>
        </p:txBody>
      </p:sp>
    </p:spTree>
    <p:extLst>
      <p:ext uri="{BB962C8B-B14F-4D97-AF65-F5344CB8AC3E}">
        <p14:creationId xmlns:p14="http://schemas.microsoft.com/office/powerpoint/2010/main" val="3578430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59667" y="3102504"/>
            <a:ext cx="7408333" cy="3450696"/>
          </a:xfrm>
        </p:spPr>
        <p:txBody>
          <a:bodyPr>
            <a:normAutofit/>
          </a:bodyPr>
          <a:lstStyle/>
          <a:p>
            <a:pPr marL="0" indent="0">
              <a:buNone/>
            </a:pPr>
            <a:r>
              <a:rPr lang="en-US" sz="4800" dirty="0" smtClean="0">
                <a:latin typeface="Imprint MT Shadow" pitchFamily="82" charset="0"/>
              </a:rPr>
              <a:t>Thank You…</a:t>
            </a:r>
            <a:endParaRPr lang="en-US" sz="4800" dirty="0">
              <a:latin typeface="Imprint MT Shadow" pitchFamily="82" charset="0"/>
            </a:endParaRPr>
          </a:p>
        </p:txBody>
      </p:sp>
    </p:spTree>
    <p:extLst>
      <p:ext uri="{BB962C8B-B14F-4D97-AF65-F5344CB8AC3E}">
        <p14:creationId xmlns:p14="http://schemas.microsoft.com/office/powerpoint/2010/main" val="426519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28800"/>
            <a:ext cx="7408333" cy="4297363"/>
          </a:xfrm>
        </p:spPr>
        <p:txBody>
          <a:bodyPr>
            <a:normAutofit/>
          </a:bodyPr>
          <a:lstStyle/>
          <a:p>
            <a:pPr marL="0" indent="0">
              <a:buNone/>
            </a:pPr>
            <a:r>
              <a:rPr lang="en-US" sz="1600" dirty="0"/>
              <a:t> </a:t>
            </a:r>
            <a:r>
              <a:rPr lang="en-US" sz="1600" dirty="0" smtClean="0"/>
              <a:t>                      </a:t>
            </a:r>
            <a:r>
              <a:rPr lang="en-US" sz="1600" b="1" dirty="0" smtClean="0"/>
              <a:t>Capstone </a:t>
            </a:r>
            <a:r>
              <a:rPr lang="en-US" sz="1600" b="1" dirty="0"/>
              <a:t>Project</a:t>
            </a:r>
            <a:r>
              <a:rPr lang="en-US" sz="1600" dirty="0"/>
              <a:t> is a </a:t>
            </a:r>
            <a:r>
              <a:rPr lang="en-US" sz="1600" dirty="0" smtClean="0"/>
              <a:t>process to </a:t>
            </a:r>
            <a:r>
              <a:rPr lang="en-US" sz="1600" dirty="0"/>
              <a:t>pursue independent research on a question or problem of their choice, engage with the scholarly debates in the relevant disciplines, and - with the guidance </a:t>
            </a:r>
            <a:r>
              <a:rPr lang="en-US" sz="1600" dirty="0" smtClean="0"/>
              <a:t>produce </a:t>
            </a:r>
            <a:r>
              <a:rPr lang="en-US" sz="1600" dirty="0"/>
              <a:t>a substantial paper that reflects a deep understanding of the topic</a:t>
            </a:r>
            <a:r>
              <a:rPr lang="en-US" sz="1600" dirty="0" smtClean="0"/>
              <a:t>.</a:t>
            </a:r>
          </a:p>
          <a:p>
            <a:endParaRPr lang="en-US" sz="1600" dirty="0"/>
          </a:p>
          <a:p>
            <a:pPr marL="0" indent="0">
              <a:buNone/>
            </a:pPr>
            <a:r>
              <a:rPr lang="en-US" sz="1600" dirty="0" smtClean="0"/>
              <a:t>In regards to above definition, the idea chose for the project is stated as below,</a:t>
            </a:r>
          </a:p>
          <a:p>
            <a:pPr marL="0" indent="0">
              <a:buNone/>
            </a:pPr>
            <a:endParaRPr lang="en-US" sz="1600" dirty="0"/>
          </a:p>
          <a:p>
            <a:pPr marL="0" indent="0" algn="ctr">
              <a:buNone/>
            </a:pPr>
            <a:r>
              <a:rPr lang="en-US" sz="2000" i="1" dirty="0" smtClean="0"/>
              <a:t>“Why Bengaluru is the best place to live in India” </a:t>
            </a:r>
          </a:p>
          <a:p>
            <a:pPr marL="0" indent="0" algn="ctr">
              <a:buNone/>
            </a:pPr>
            <a:endParaRPr lang="en-US" sz="2000" i="1" dirty="0" smtClean="0"/>
          </a:p>
          <a:p>
            <a:pPr marL="0" indent="0">
              <a:buNone/>
            </a:pPr>
            <a:r>
              <a:rPr lang="en-US" sz="1600" dirty="0"/>
              <a:t>Project is </a:t>
            </a:r>
            <a:r>
              <a:rPr lang="en-US" sz="1600" dirty="0" smtClean="0"/>
              <a:t>of </a:t>
            </a:r>
            <a:r>
              <a:rPr lang="en-US" sz="1600" dirty="0"/>
              <a:t>two week assignment where first part involved presenting the idea for the project, problem statement, details and methods of data to be used in project. Second part involved analysis and presenting data(coding) to prove the objective of the project along with documenting the report of analysis</a:t>
            </a:r>
            <a:r>
              <a:rPr lang="en-US" sz="1600" dirty="0" smtClean="0"/>
              <a:t>.</a:t>
            </a:r>
          </a:p>
          <a:p>
            <a:pPr marL="0" indent="0">
              <a:buNone/>
            </a:pPr>
            <a:endParaRPr lang="en-US" sz="1600" dirty="0"/>
          </a:p>
          <a:p>
            <a:pPr marL="0" indent="0">
              <a:buNone/>
            </a:pPr>
            <a:r>
              <a:rPr lang="en-US" sz="1600" dirty="0" smtClean="0"/>
              <a:t>Grading is based on peer-graded evaluation.</a:t>
            </a:r>
            <a:endParaRPr lang="en-US" sz="1600" dirty="0"/>
          </a:p>
        </p:txBody>
      </p:sp>
      <p:sp>
        <p:nvSpPr>
          <p:cNvPr id="3" name="Title 2"/>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4040055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143000"/>
            <a:ext cx="8458199" cy="4983163"/>
          </a:xfrm>
        </p:spPr>
        <p:txBody>
          <a:bodyPr>
            <a:normAutofit/>
          </a:bodyPr>
          <a:lstStyle/>
          <a:p>
            <a:r>
              <a:rPr lang="en-US" sz="1800" i="1" dirty="0" smtClean="0"/>
              <a:t>                        Bangalore </a:t>
            </a:r>
            <a:r>
              <a:rPr lang="en-US" sz="1800" i="1" dirty="0"/>
              <a:t>(Bengaluru)!!, </a:t>
            </a:r>
            <a:r>
              <a:rPr lang="en-US" sz="1800" dirty="0"/>
              <a:t>is the capital of the Indian state of Karnataka. It is the third most popular megacity in India, next to Mumbai and Delhi. City is referred to as the </a:t>
            </a:r>
            <a:r>
              <a:rPr lang="en-US" sz="1800" i="1" dirty="0"/>
              <a:t>"Silicon Valley of India</a:t>
            </a:r>
            <a:r>
              <a:rPr lang="en-US" sz="1800" i="1" dirty="0" smtClean="0"/>
              <a:t>"</a:t>
            </a:r>
            <a:r>
              <a:rPr lang="en-US" sz="1800" dirty="0" smtClean="0"/>
              <a:t>,</a:t>
            </a:r>
            <a:r>
              <a:rPr lang="en-US" sz="1800" i="1" dirty="0" smtClean="0"/>
              <a:t>‘ City </a:t>
            </a:r>
            <a:r>
              <a:rPr lang="en-US" sz="1800" i="1" dirty="0"/>
              <a:t>of Gardens'</a:t>
            </a:r>
            <a:r>
              <a:rPr lang="en-US" sz="1800" dirty="0"/>
              <a:t>, and </a:t>
            </a:r>
            <a:r>
              <a:rPr lang="en-US" sz="1800" i="1" dirty="0"/>
              <a:t>'Pub Capital of India</a:t>
            </a:r>
            <a:r>
              <a:rPr lang="en-US" sz="1800" i="1" dirty="0" smtClean="0"/>
              <a:t>'</a:t>
            </a:r>
            <a:r>
              <a:rPr lang="en-US" sz="1800" dirty="0" smtClean="0"/>
              <a:t>. It </a:t>
            </a:r>
            <a:r>
              <a:rPr lang="en-US" sz="1800" dirty="0"/>
              <a:t>plays vital role as the nation's leading information technology (IT) exporter, beauty of the city reflected in its nature</a:t>
            </a:r>
            <a:r>
              <a:rPr lang="en-US" sz="1800" dirty="0" smtClean="0"/>
              <a:t>, culture, life </a:t>
            </a:r>
            <a:r>
              <a:rPr lang="en-US" sz="1800" dirty="0"/>
              <a:t>style. The city is home to a number of scenic parks, movie theater complexes, boulevards, and famous memorials and edifices. The city features an exciting nightlife with a host of exotic pubs</a:t>
            </a:r>
            <a:r>
              <a:rPr lang="en-US" sz="1800" dirty="0" smtClean="0"/>
              <a:t>. The </a:t>
            </a:r>
            <a:r>
              <a:rPr lang="en-US" sz="1800" dirty="0"/>
              <a:t>diversity of the city attracts many people within the country and around the world</a:t>
            </a:r>
            <a:r>
              <a:rPr lang="en-US" sz="1800" dirty="0" smtClean="0"/>
              <a:t>.</a:t>
            </a:r>
          </a:p>
          <a:p>
            <a:endParaRPr lang="en-US" sz="1800" dirty="0"/>
          </a:p>
          <a:p>
            <a:endParaRPr lang="en-US" sz="1800" dirty="0" smtClean="0"/>
          </a:p>
          <a:p>
            <a:endParaRPr lang="en-US" sz="1800" dirty="0"/>
          </a:p>
          <a:p>
            <a:endParaRPr lang="en-US" sz="1800" dirty="0" smtClean="0"/>
          </a:p>
          <a:p>
            <a:pPr marL="0" indent="0">
              <a:buNone/>
            </a:pPr>
            <a:endParaRPr lang="en-US" sz="1800" dirty="0" smtClean="0"/>
          </a:p>
          <a:p>
            <a:pPr marL="0" indent="0">
              <a:buNone/>
            </a:pPr>
            <a:r>
              <a:rPr lang="en-US" sz="1800" dirty="0"/>
              <a:t> </a:t>
            </a:r>
            <a:r>
              <a:rPr lang="en-US" sz="1800" dirty="0" smtClean="0"/>
              <a:t>                         As </a:t>
            </a:r>
            <a:r>
              <a:rPr lang="en-US" sz="1800" dirty="0"/>
              <a:t>a resident of the city, to people who are looking for best place to stay in the country let me tell you, </a:t>
            </a:r>
            <a:r>
              <a:rPr lang="en-US" sz="1800" b="1" i="1" dirty="0"/>
              <a:t>"Why Bangalore is the best to live in India."</a:t>
            </a:r>
            <a:endParaRPr lang="en-US" sz="1800" dirty="0"/>
          </a:p>
        </p:txBody>
      </p:sp>
      <p:sp>
        <p:nvSpPr>
          <p:cNvPr id="3" name="Title 2"/>
          <p:cNvSpPr>
            <a:spLocks noGrp="1"/>
          </p:cNvSpPr>
          <p:nvPr>
            <p:ph type="title"/>
          </p:nvPr>
        </p:nvSpPr>
        <p:spPr>
          <a:xfrm>
            <a:off x="457200" y="338328"/>
            <a:ext cx="8229600" cy="804672"/>
          </a:xfrm>
        </p:spPr>
        <p:txBody>
          <a:bodyPr>
            <a:normAutofit/>
          </a:bodyPr>
          <a:lstStyle/>
          <a:p>
            <a:pPr algn="l"/>
            <a:r>
              <a:rPr lang="en-US" sz="2000" u="sng" dirty="0" smtClean="0"/>
              <a:t>Introduction Of Project:</a:t>
            </a:r>
            <a:endParaRPr lang="en-US" sz="2000" u="sng" dirty="0"/>
          </a:p>
        </p:txBody>
      </p:sp>
      <p:pic>
        <p:nvPicPr>
          <p:cNvPr id="1026" name="Picture 2" descr="C:\Users\AKSHATA\Desktop\img\Bengalur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809999"/>
            <a:ext cx="6400800" cy="134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28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914400"/>
            <a:ext cx="7975600" cy="5211763"/>
          </a:xfrm>
        </p:spPr>
        <p:txBody>
          <a:bodyPr>
            <a:normAutofit lnSpcReduction="10000"/>
          </a:bodyPr>
          <a:lstStyle/>
          <a:p>
            <a:pPr marL="0" indent="0">
              <a:buNone/>
            </a:pPr>
            <a:r>
              <a:rPr lang="en-US" sz="1600" dirty="0"/>
              <a:t> </a:t>
            </a:r>
            <a:r>
              <a:rPr lang="en-US" sz="1600" dirty="0" smtClean="0"/>
              <a:t>              Objective of the project is to explore the city on different aspects which are considered to be factors that people look into while choosing the place to live in country.</a:t>
            </a:r>
          </a:p>
          <a:p>
            <a:pPr marL="0" indent="0">
              <a:buNone/>
            </a:pPr>
            <a:r>
              <a:rPr lang="en-US" sz="1600" dirty="0" smtClean="0"/>
              <a:t>               Most </a:t>
            </a:r>
            <a:r>
              <a:rPr lang="en-US" sz="1600" dirty="0"/>
              <a:t>of the data is collected from </a:t>
            </a:r>
            <a:r>
              <a:rPr lang="en-US" sz="1600" dirty="0" smtClean="0"/>
              <a:t>Wikipedia, </a:t>
            </a:r>
            <a:r>
              <a:rPr lang="en-US" sz="1600" dirty="0"/>
              <a:t>websites and Foursquare API. Below is the details of links for data collected and how the data is used in </a:t>
            </a:r>
            <a:r>
              <a:rPr lang="en-US" sz="1600" dirty="0" smtClean="0"/>
              <a:t>the </a:t>
            </a:r>
            <a:r>
              <a:rPr lang="en-US" sz="1600" dirty="0"/>
              <a:t>project</a:t>
            </a:r>
            <a:r>
              <a:rPr lang="en-US" sz="1600" dirty="0" smtClean="0"/>
              <a:t>.</a:t>
            </a:r>
          </a:p>
          <a:p>
            <a:pPr marL="0" indent="0">
              <a:buNone/>
            </a:pPr>
            <a:endParaRPr lang="en-US" sz="1600" dirty="0" smtClean="0"/>
          </a:p>
          <a:p>
            <a:pPr marL="0" indent="0">
              <a:buNone/>
            </a:pPr>
            <a:r>
              <a:rPr lang="en-US" sz="1600" dirty="0" smtClean="0"/>
              <a:t>City is explored </a:t>
            </a:r>
            <a:r>
              <a:rPr lang="en-US" sz="1600" dirty="0"/>
              <a:t>into following categories and data will be represented in terms of statistics tables and graphs to highlight the objective the project.</a:t>
            </a:r>
          </a:p>
          <a:p>
            <a:r>
              <a:rPr lang="en-US" sz="1600" dirty="0"/>
              <a:t>Geography : Population and Climate details</a:t>
            </a:r>
          </a:p>
          <a:p>
            <a:r>
              <a:rPr lang="en-US" sz="1600" dirty="0"/>
              <a:t>Infrastructure, Culture, Tourist places</a:t>
            </a:r>
          </a:p>
          <a:p>
            <a:r>
              <a:rPr lang="en-US" sz="1600" dirty="0"/>
              <a:t>Food, Shopping, Nightlife and Fun</a:t>
            </a:r>
          </a:p>
          <a:p>
            <a:r>
              <a:rPr lang="en-US" sz="1600" dirty="0" smtClean="0"/>
              <a:t>Economy</a:t>
            </a:r>
          </a:p>
          <a:p>
            <a:endParaRPr lang="en-US" sz="1600" dirty="0"/>
          </a:p>
          <a:p>
            <a:pPr marL="0" indent="0">
              <a:buNone/>
            </a:pPr>
            <a:r>
              <a:rPr lang="en-US" sz="1600" dirty="0" smtClean="0"/>
              <a:t>1.  </a:t>
            </a:r>
            <a:r>
              <a:rPr lang="en-US" sz="1600" dirty="0"/>
              <a:t>Data is collected for geographical details from following link. Geographical details include population increasing by every year and suitable weather conditions. Source data has a table which will be parsed into xml and stored into Pandas Data Frames. These data will be plotted to explain the objective of the project.</a:t>
            </a:r>
          </a:p>
          <a:p>
            <a:r>
              <a:rPr lang="en-US" sz="1600" dirty="0"/>
              <a:t>Source:</a:t>
            </a:r>
          </a:p>
          <a:p>
            <a:r>
              <a:rPr lang="en-US" sz="1600" u="sng" dirty="0">
                <a:hlinkClick r:id="rId2"/>
              </a:rPr>
              <a:t>https://www.yr.no/place/India/Karnataka/Bangalore/statistics.html</a:t>
            </a:r>
            <a:endParaRPr lang="en-US" sz="1600" dirty="0"/>
          </a:p>
          <a:p>
            <a:r>
              <a:rPr lang="en-US" sz="1600" u="sng" dirty="0">
                <a:hlinkClick r:id="rId3"/>
              </a:rPr>
              <a:t>http://worldpopulationreview.com/world-cities/bangalore-population</a:t>
            </a:r>
            <a:endParaRPr lang="en-US" sz="1600" dirty="0"/>
          </a:p>
          <a:p>
            <a:pPr marL="0" indent="0">
              <a:buNone/>
            </a:pPr>
            <a:endParaRPr lang="en-US" sz="1600" dirty="0" smtClean="0"/>
          </a:p>
          <a:p>
            <a:pPr marL="0" indent="0">
              <a:buNone/>
            </a:pPr>
            <a:endParaRPr lang="en-US" sz="1800" dirty="0"/>
          </a:p>
        </p:txBody>
      </p:sp>
      <p:sp>
        <p:nvSpPr>
          <p:cNvPr id="3" name="Title 2"/>
          <p:cNvSpPr>
            <a:spLocks noGrp="1"/>
          </p:cNvSpPr>
          <p:nvPr>
            <p:ph type="title"/>
          </p:nvPr>
        </p:nvSpPr>
        <p:spPr>
          <a:xfrm>
            <a:off x="457200" y="338328"/>
            <a:ext cx="8229600" cy="499872"/>
          </a:xfrm>
        </p:spPr>
        <p:txBody>
          <a:bodyPr>
            <a:normAutofit/>
          </a:bodyPr>
          <a:lstStyle/>
          <a:p>
            <a:pPr algn="l"/>
            <a:r>
              <a:rPr lang="en-US" sz="2000" dirty="0" smtClean="0"/>
              <a:t>Data requirements and collection:</a:t>
            </a:r>
            <a:endParaRPr lang="en-US" sz="2000" dirty="0"/>
          </a:p>
        </p:txBody>
      </p:sp>
    </p:spTree>
    <p:extLst>
      <p:ext uri="{BB962C8B-B14F-4D97-AF65-F5344CB8AC3E}">
        <p14:creationId xmlns:p14="http://schemas.microsoft.com/office/powerpoint/2010/main" val="3247006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304800"/>
            <a:ext cx="7975600" cy="5821363"/>
          </a:xfrm>
        </p:spPr>
        <p:txBody>
          <a:bodyPr>
            <a:normAutofit/>
          </a:bodyPr>
          <a:lstStyle/>
          <a:p>
            <a:pPr marL="0" indent="0">
              <a:buNone/>
            </a:pPr>
            <a:endParaRPr lang="en-US" sz="1800" dirty="0" smtClean="0"/>
          </a:p>
          <a:p>
            <a:pPr marL="0" indent="0">
              <a:buNone/>
            </a:pPr>
            <a:r>
              <a:rPr lang="en-US" sz="1800" dirty="0"/>
              <a:t> </a:t>
            </a:r>
            <a:r>
              <a:rPr lang="en-US" sz="1800" dirty="0" smtClean="0"/>
              <a:t>2. </a:t>
            </a:r>
            <a:r>
              <a:rPr lang="en-US" sz="1600" dirty="0"/>
              <a:t>Data is collected from following links and </a:t>
            </a:r>
            <a:r>
              <a:rPr lang="en-US" sz="1600" dirty="0" smtClean="0"/>
              <a:t>Foursquare </a:t>
            </a:r>
            <a:r>
              <a:rPr lang="en-US" sz="1600" dirty="0"/>
              <a:t>API. This data is used to indicate Infrastructure, culture and tourist places of the city contributing to the project. Source data has a table which will be parsed into xml and stored into Pandas Data Frames.</a:t>
            </a:r>
          </a:p>
          <a:p>
            <a:pPr marL="0" indent="0">
              <a:buNone/>
            </a:pPr>
            <a:r>
              <a:rPr lang="en-US" sz="1600" dirty="0"/>
              <a:t>Source:</a:t>
            </a:r>
          </a:p>
          <a:p>
            <a:r>
              <a:rPr lang="en-US" sz="1600" u="sng" dirty="0">
                <a:hlinkClick r:id="rId2"/>
              </a:rPr>
              <a:t>https://en.wikipedia.org/wiki/List_of_tallest_buildings_in_Bangalore</a:t>
            </a:r>
            <a:endParaRPr lang="en-US" sz="1600" dirty="0"/>
          </a:p>
          <a:p>
            <a:r>
              <a:rPr lang="en-US" sz="1600" u="sng" dirty="0">
                <a:hlinkClick r:id="rId3"/>
              </a:rPr>
              <a:t>https://</a:t>
            </a:r>
            <a:r>
              <a:rPr lang="en-US" sz="1600" u="sng" dirty="0" smtClean="0">
                <a:hlinkClick r:id="rId3"/>
              </a:rPr>
              <a:t>en.wikipedia.org/wiki/List_of_Chola_temples_in_Bangalore</a:t>
            </a:r>
            <a:endParaRPr lang="en-US" sz="1600" u="sng" dirty="0" smtClean="0"/>
          </a:p>
          <a:p>
            <a:pPr marL="0" indent="0">
              <a:buNone/>
            </a:pPr>
            <a:endParaRPr lang="en-US" sz="1600" dirty="0"/>
          </a:p>
          <a:p>
            <a:pPr marL="0" indent="0">
              <a:buNone/>
            </a:pPr>
            <a:r>
              <a:rPr lang="en-US" sz="1600" dirty="0"/>
              <a:t> </a:t>
            </a:r>
            <a:r>
              <a:rPr lang="en-US" sz="1800" dirty="0" smtClean="0"/>
              <a:t>3. </a:t>
            </a:r>
            <a:r>
              <a:rPr lang="en-US" sz="1600" dirty="0" smtClean="0"/>
              <a:t>Foursquare </a:t>
            </a:r>
            <a:r>
              <a:rPr lang="en-US" sz="1600" dirty="0"/>
              <a:t>API has different categories which help to explore the city. API's are called to collect Food, shopping, nightlife of the city</a:t>
            </a:r>
            <a:r>
              <a:rPr lang="en-US" sz="1600" dirty="0" smtClean="0"/>
              <a:t>.</a:t>
            </a:r>
          </a:p>
          <a:p>
            <a:pPr marL="0" indent="0">
              <a:buNone/>
            </a:pPr>
            <a:endParaRPr lang="en-US" sz="1600" dirty="0"/>
          </a:p>
          <a:p>
            <a:pPr marL="0" indent="0">
              <a:buNone/>
            </a:pPr>
            <a:r>
              <a:rPr lang="en-US" sz="1800" dirty="0" smtClean="0"/>
              <a:t>4. </a:t>
            </a:r>
            <a:r>
              <a:rPr lang="en-US" sz="1600" dirty="0" smtClean="0"/>
              <a:t>Economical </a:t>
            </a:r>
            <a:r>
              <a:rPr lang="en-US" sz="1600" dirty="0"/>
              <a:t>stats of the city are collected from following link which explains career opportunities for the people.</a:t>
            </a:r>
          </a:p>
          <a:p>
            <a:pPr marL="0" indent="0">
              <a:buNone/>
            </a:pPr>
            <a:r>
              <a:rPr lang="en-US" sz="1600" dirty="0"/>
              <a:t>Source:</a:t>
            </a:r>
          </a:p>
          <a:p>
            <a:r>
              <a:rPr lang="en-US" sz="1600" u="sng" dirty="0">
                <a:hlinkClick r:id="rId4"/>
              </a:rPr>
              <a:t>https://www.karnataka.com/profile/bangalore-main-revenue-generator-karnataka</a:t>
            </a:r>
            <a:endParaRPr lang="en-US" sz="1600" dirty="0"/>
          </a:p>
          <a:p>
            <a:r>
              <a:rPr lang="en-US" sz="1600" u="sng" dirty="0">
                <a:hlinkClick r:id="rId5"/>
              </a:rPr>
              <a:t>https://en.wikipedia.org/wiki/Software_Technology_Parks_of_India</a:t>
            </a:r>
            <a:endParaRPr lang="en-US" sz="1600" dirty="0"/>
          </a:p>
          <a:p>
            <a:pPr marL="0" indent="0">
              <a:buNone/>
            </a:pPr>
            <a:endParaRPr lang="en-US" sz="1600" dirty="0" smtClean="0"/>
          </a:p>
          <a:p>
            <a:r>
              <a:rPr lang="en-US" sz="1600" dirty="0" smtClean="0"/>
              <a:t>Some of data’s collected from the links provided, are cleaned and saved in csv format to generated  proper statistical reports.</a:t>
            </a:r>
            <a:endParaRPr lang="en-US" sz="1600" dirty="0"/>
          </a:p>
        </p:txBody>
      </p:sp>
    </p:spTree>
    <p:extLst>
      <p:ext uri="{BB962C8B-B14F-4D97-AF65-F5344CB8AC3E}">
        <p14:creationId xmlns:p14="http://schemas.microsoft.com/office/powerpoint/2010/main" val="230302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838200"/>
            <a:ext cx="7899400" cy="5287963"/>
          </a:xfrm>
        </p:spPr>
        <p:txBody>
          <a:bodyPr/>
          <a:lstStyle/>
          <a:p>
            <a:r>
              <a:rPr lang="en-US" dirty="0" smtClean="0"/>
              <a:t>Geography: Climate conditions</a:t>
            </a:r>
          </a:p>
          <a:p>
            <a:pPr marL="0" indent="0">
              <a:buNone/>
            </a:pPr>
            <a:r>
              <a:rPr lang="en-US" sz="1800" dirty="0"/>
              <a:t> </a:t>
            </a:r>
            <a:r>
              <a:rPr lang="en-US" sz="1800" dirty="0" smtClean="0"/>
              <a:t>                            Weather </a:t>
            </a:r>
            <a:r>
              <a:rPr lang="en-US" sz="1800" dirty="0"/>
              <a:t>is first factor that people look for their stay</a:t>
            </a:r>
            <a:r>
              <a:rPr lang="en-US" sz="1800" dirty="0" smtClean="0"/>
              <a:t>. Bangalore </a:t>
            </a:r>
            <a:r>
              <a:rPr lang="en-US" sz="1800" dirty="0"/>
              <a:t>is one of the best places in the world to live in from a weather point of view. There is often no need of </a:t>
            </a:r>
            <a:r>
              <a:rPr lang="en-US" sz="1800" dirty="0" smtClean="0"/>
              <a:t>air conditioning </a:t>
            </a:r>
            <a:r>
              <a:rPr lang="en-US" sz="1800" dirty="0"/>
              <a:t>or heating in winter</a:t>
            </a:r>
            <a:r>
              <a:rPr lang="en-US" sz="1800" dirty="0" smtClean="0"/>
              <a:t>. The </a:t>
            </a:r>
            <a:r>
              <a:rPr lang="en-US" sz="1800" dirty="0"/>
              <a:t>temperature in Bangalore is generally cool because of its elevation of 1000 m above sea level. Lets extract weather report from websites and plot the temperature </a:t>
            </a:r>
            <a:r>
              <a:rPr lang="en-US" sz="1800" dirty="0" smtClean="0"/>
              <a:t>monthly.</a:t>
            </a:r>
          </a:p>
          <a:p>
            <a:pPr marL="0" indent="0">
              <a:buNone/>
            </a:pPr>
            <a:r>
              <a:rPr lang="en-US" sz="1800" dirty="0"/>
              <a:t> </a:t>
            </a:r>
            <a:r>
              <a:rPr lang="en-US" sz="1800" dirty="0" smtClean="0"/>
              <a:t>                            As </a:t>
            </a:r>
            <a:r>
              <a:rPr lang="en-US" sz="1800" dirty="0"/>
              <a:t>you can see in below graph, temperature of the city is less than 35 degree which makes it not too hot not too cold. Temperature stays normal in every </a:t>
            </a:r>
            <a:r>
              <a:rPr lang="en-US" sz="1800" dirty="0" smtClean="0"/>
              <a:t>month.</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dirty="0" smtClean="0"/>
          </a:p>
        </p:txBody>
      </p:sp>
      <p:sp>
        <p:nvSpPr>
          <p:cNvPr id="3" name="Title 2"/>
          <p:cNvSpPr>
            <a:spLocks noGrp="1"/>
          </p:cNvSpPr>
          <p:nvPr>
            <p:ph type="title"/>
          </p:nvPr>
        </p:nvSpPr>
        <p:spPr>
          <a:xfrm>
            <a:off x="457200" y="338328"/>
            <a:ext cx="8229600" cy="499872"/>
          </a:xfrm>
        </p:spPr>
        <p:txBody>
          <a:bodyPr>
            <a:normAutofit/>
          </a:bodyPr>
          <a:lstStyle/>
          <a:p>
            <a:pPr algn="l"/>
            <a:r>
              <a:rPr lang="en-US" sz="2000" dirty="0" smtClean="0"/>
              <a:t>Data Analysis:</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57600"/>
            <a:ext cx="6553200" cy="3048000"/>
          </a:xfrm>
          <a:prstGeom prst="rect">
            <a:avLst/>
          </a:prstGeom>
        </p:spPr>
      </p:pic>
    </p:spTree>
    <p:extLst>
      <p:ext uri="{BB962C8B-B14F-4D97-AF65-F5344CB8AC3E}">
        <p14:creationId xmlns:p14="http://schemas.microsoft.com/office/powerpoint/2010/main" val="2564477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381000"/>
            <a:ext cx="7975600" cy="5745163"/>
          </a:xfrm>
        </p:spPr>
        <p:txBody>
          <a:bodyPr/>
          <a:lstStyle/>
          <a:p>
            <a:r>
              <a:rPr lang="en-US" dirty="0"/>
              <a:t>Infrastructure, Culture, Tourist </a:t>
            </a:r>
            <a:r>
              <a:rPr lang="en-US" dirty="0" smtClean="0"/>
              <a:t>places:</a:t>
            </a:r>
          </a:p>
          <a:p>
            <a:r>
              <a:rPr lang="en-US" sz="1600" dirty="0"/>
              <a:t>Bengaluru is the second largest metropolitan area in India, after the National Capital Region. If you are a party type, there are a lot of pubs here.. go take a walk in </a:t>
            </a:r>
            <a:r>
              <a:rPr lang="en-US" sz="1600" dirty="0" err="1"/>
              <a:t>Lalbag</a:t>
            </a:r>
            <a:r>
              <a:rPr lang="en-US" sz="1600" dirty="0"/>
              <a:t>, eat chaats in food street near VV </a:t>
            </a:r>
            <a:r>
              <a:rPr lang="en-US" sz="1600" dirty="0" err="1"/>
              <a:t>Puram</a:t>
            </a:r>
            <a:r>
              <a:rPr lang="en-US" sz="1600" dirty="0"/>
              <a:t>, visit all the malls, take a visit to UB City, go to central and the British library, go to ISKCON or the Art of Living if you are the spiritual one.. there is so much to do in Bangalore, there are museums, parks, temples, mosques, churches, art galleries, Institutes, places of historical significance and what not.. more than anything talk to people around in Bangalore as they are the best both in terms of diversity and humanity</a:t>
            </a:r>
            <a:r>
              <a:rPr lang="en-US" sz="1600" dirty="0" smtClean="0"/>
              <a:t>. Below is the list of tall building of the city,</a:t>
            </a:r>
          </a:p>
          <a:p>
            <a:pPr marL="0" indent="0">
              <a:buNone/>
            </a:pPr>
            <a:endParaRPr lang="en-US" sz="1600" dirty="0"/>
          </a:p>
          <a:p>
            <a:pPr marL="0" indent="0">
              <a:buNone/>
            </a:pPr>
            <a:endParaRPr lang="en-US" sz="1600" dirty="0" smtClean="0"/>
          </a:p>
          <a:p>
            <a:endParaRPr lang="en-US" sz="1600" dirty="0"/>
          </a:p>
          <a:p>
            <a:pPr marL="0" indent="0">
              <a:buNone/>
            </a:pP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71800"/>
            <a:ext cx="3429000" cy="3648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840744"/>
            <a:ext cx="3505200" cy="3671127"/>
          </a:xfrm>
          <a:prstGeom prst="rect">
            <a:avLst/>
          </a:prstGeom>
        </p:spPr>
      </p:pic>
    </p:spTree>
    <p:extLst>
      <p:ext uri="{BB962C8B-B14F-4D97-AF65-F5344CB8AC3E}">
        <p14:creationId xmlns:p14="http://schemas.microsoft.com/office/powerpoint/2010/main" val="2959520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599" cy="5668963"/>
          </a:xfrm>
        </p:spPr>
        <p:txBody>
          <a:bodyPr>
            <a:normAutofit/>
          </a:bodyPr>
          <a:lstStyle/>
          <a:p>
            <a:r>
              <a:rPr lang="en-US" sz="1600" dirty="0"/>
              <a:t>The people of Bangalore are called Bangalorean and the definition permeates class, religion and language. One of the major religions of Bangalore is Hinduism. The city celebrates what is known to be Bangalore's oldest festival called "Karaga Shaktyotsava" or Bengaluru </a:t>
            </a:r>
            <a:r>
              <a:rPr lang="en-US" sz="1600" dirty="0" smtClean="0"/>
              <a:t> , </a:t>
            </a:r>
            <a:r>
              <a:rPr lang="en-US" sz="1600" dirty="0"/>
              <a:t>the "Festival of Lights", transcends demographic and religious lines and is celebrated with great vigour. Dasara, a traditional celebratory hallmark of the old Kingdom of Mysore is another important festival. Other traditional Indian festivals such as Ganesh Chaturthi</a:t>
            </a:r>
            <a:r>
              <a:rPr lang="en-US" sz="1600" dirty="0" smtClean="0"/>
              <a:t>,</a:t>
            </a:r>
            <a:r>
              <a:rPr lang="en-US" sz="1600" dirty="0"/>
              <a:t> Ugadi, Sankranthi, Diwali, Eid ul-Fitr, Eid ul-Azha and Christmas are also celebrated</a:t>
            </a:r>
            <a:r>
              <a:rPr lang="en-US" sz="1600" dirty="0" smtClean="0"/>
              <a:t>.  There are many temples in Bangalore known for their temple art and cultures.</a:t>
            </a:r>
          </a:p>
          <a:p>
            <a:endParaRPr lang="en-US" sz="1600" dirty="0"/>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14600"/>
            <a:ext cx="4343400" cy="4067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713" y="2743200"/>
            <a:ext cx="3630487" cy="3912568"/>
          </a:xfrm>
          <a:prstGeom prst="rect">
            <a:avLst/>
          </a:prstGeom>
        </p:spPr>
      </p:pic>
    </p:spTree>
    <p:extLst>
      <p:ext uri="{BB962C8B-B14F-4D97-AF65-F5344CB8AC3E}">
        <p14:creationId xmlns:p14="http://schemas.microsoft.com/office/powerpoint/2010/main" val="7468359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191</TotalTime>
  <Words>1481</Words>
  <Application>Microsoft Office PowerPoint</Application>
  <PresentationFormat>On-screen Show (4:3)</PresentationFormat>
  <Paragraphs>96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Waveform</vt:lpstr>
      <vt:lpstr>Coursera-Capstone Project</vt:lpstr>
      <vt:lpstr>Table Of Contents</vt:lpstr>
      <vt:lpstr>Introduction</vt:lpstr>
      <vt:lpstr>Introduction Of Project:</vt:lpstr>
      <vt:lpstr>Data requirements and collection:</vt:lpstr>
      <vt:lpstr>PowerPoint Presentation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Economy:</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Coursera-Capstone Project</dc:title>
  <dc:creator>AKSHATA</dc:creator>
  <cp:lastModifiedBy>AKSHATA</cp:lastModifiedBy>
  <cp:revision>14</cp:revision>
  <dcterms:created xsi:type="dcterms:W3CDTF">2019-05-20T14:30:44Z</dcterms:created>
  <dcterms:modified xsi:type="dcterms:W3CDTF">2019-05-20T17:42:25Z</dcterms:modified>
</cp:coreProperties>
</file>